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35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C485-3B04-406E-9DED-B630548E37B0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59CC-7BD4-4D66-91EB-E6933975FC4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C485-3B04-406E-9DED-B630548E37B0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59CC-7BD4-4D66-91EB-E6933975FC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C485-3B04-406E-9DED-B630548E37B0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59CC-7BD4-4D66-91EB-E6933975FC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C485-3B04-406E-9DED-B630548E37B0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59CC-7BD4-4D66-91EB-E6933975FC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C485-3B04-406E-9DED-B630548E37B0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59CC-7BD4-4D66-91EB-E6933975FC4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C485-3B04-406E-9DED-B630548E37B0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59CC-7BD4-4D66-91EB-E6933975FC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C485-3B04-406E-9DED-B630548E37B0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59CC-7BD4-4D66-91EB-E6933975FC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C485-3B04-406E-9DED-B630548E37B0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59CC-7BD4-4D66-91EB-E6933975FC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C485-3B04-406E-9DED-B630548E37B0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59CC-7BD4-4D66-91EB-E6933975FC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C485-3B04-406E-9DED-B630548E37B0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59CC-7BD4-4D66-91EB-E6933975FC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C485-3B04-406E-9DED-B630548E37B0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C8D59CC-7BD4-4D66-91EB-E6933975FC4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C9C485-3B04-406E-9DED-B630548E37B0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8D59CC-7BD4-4D66-91EB-E6933975FC4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Tuesday, Oct. 16,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No TISK or Mental Math this week.</a:t>
            </a:r>
          </a:p>
          <a:p>
            <a:r>
              <a:rPr lang="en-US" dirty="0"/>
              <a:t>You will fill out a post-it note for today!</a:t>
            </a:r>
          </a:p>
          <a:p>
            <a:endParaRPr lang="en-US" dirty="0"/>
          </a:p>
          <a:p>
            <a:r>
              <a:rPr lang="en-US" sz="4000" dirty="0"/>
              <a:t>Homework: p. 450 #9-18</a:t>
            </a:r>
          </a:p>
        </p:txBody>
      </p:sp>
    </p:spTree>
    <p:extLst>
      <p:ext uri="{BB962C8B-B14F-4D97-AF65-F5344CB8AC3E}">
        <p14:creationId xmlns:p14="http://schemas.microsoft.com/office/powerpoint/2010/main" val="268898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§9-1 Probability (part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probabilities of all outcomes in the sample space add up to 1.</a:t>
            </a:r>
          </a:p>
          <a:p>
            <a:pPr lvl="1"/>
            <a:r>
              <a:rPr lang="en-US" sz="3200" dirty="0" smtClean="0"/>
              <a:t>The weather forecast shows a 40% chance of rain.</a:t>
            </a:r>
          </a:p>
          <a:p>
            <a:pPr lvl="2"/>
            <a:r>
              <a:rPr lang="en-US" sz="2800" dirty="0" smtClean="0"/>
              <a:t>Therefore, P(rain) = 40%</a:t>
            </a:r>
          </a:p>
          <a:p>
            <a:pPr lvl="2"/>
            <a:r>
              <a:rPr lang="en-US" sz="2800" dirty="0" smtClean="0"/>
              <a:t>P(no rain) =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352800" y="4643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– 0.4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343400" y="467768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 0.6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4664166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 60%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7178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§9-1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112520"/>
          </a:xfrm>
        </p:spPr>
        <p:txBody>
          <a:bodyPr/>
          <a:lstStyle/>
          <a:p>
            <a:r>
              <a:rPr lang="en-US" dirty="0" smtClean="0"/>
              <a:t>Give the probability for each outcome.</a:t>
            </a:r>
          </a:p>
          <a:p>
            <a:r>
              <a:rPr lang="en-US" dirty="0" smtClean="0"/>
              <a:t>The basketball team has a 70% chance of </a:t>
            </a:r>
            <a:r>
              <a:rPr lang="en-US" dirty="0" err="1" smtClean="0"/>
              <a:t>winnning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408062"/>
              </p:ext>
            </p:extLst>
          </p:nvPr>
        </p:nvGraphicFramePr>
        <p:xfrm>
          <a:off x="1143000" y="3276600"/>
          <a:ext cx="6248400" cy="1828800"/>
        </p:xfrm>
        <a:graphic>
          <a:graphicData uri="http://schemas.openxmlformats.org/drawingml/2006/table">
            <a:tbl>
              <a:tblPr firstRow="1" firstCol="1" bandRow="1" bandCol="1">
                <a:tableStyleId>{00A15C55-8517-42AA-B614-E9B94910E393}</a:tableStyleId>
              </a:tblPr>
              <a:tblGrid>
                <a:gridCol w="2082800"/>
                <a:gridCol w="2082800"/>
                <a:gridCol w="2082800"/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Outcome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Win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Lose</a:t>
                      </a:r>
                      <a:endParaRPr lang="en-US" sz="28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Probability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52800" y="4267200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70%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5486400" y="4267200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30%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26972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§9-1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Outcome</a:t>
            </a:r>
          </a:p>
          <a:p>
            <a:pPr lvl="1"/>
            <a:r>
              <a:rPr lang="en-US" dirty="0" smtClean="0"/>
              <a:t>Observed result of a trial</a:t>
            </a:r>
          </a:p>
          <a:p>
            <a:r>
              <a:rPr lang="en-US" dirty="0" smtClean="0"/>
              <a:t>Favorable Outcome</a:t>
            </a:r>
          </a:p>
          <a:p>
            <a:pPr lvl="1"/>
            <a:r>
              <a:rPr lang="en-US" dirty="0" smtClean="0"/>
              <a:t>The outcome the event is looking for to happen</a:t>
            </a:r>
          </a:p>
          <a:p>
            <a:r>
              <a:rPr lang="en-US" dirty="0" smtClean="0"/>
              <a:t>Possible Outcome</a:t>
            </a:r>
          </a:p>
          <a:p>
            <a:pPr lvl="1"/>
            <a:r>
              <a:rPr lang="en-US" dirty="0" smtClean="0"/>
              <a:t>Any outcome that </a:t>
            </a:r>
            <a:r>
              <a:rPr lang="en-US" b="1" i="1" dirty="0" smtClean="0"/>
              <a:t>could</a:t>
            </a:r>
            <a:r>
              <a:rPr lang="en-US" dirty="0" smtClean="0"/>
              <a:t> happen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521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§9-1 Probability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When you calculate a probability you use the following formula to determine the probability of a random event: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event</m:t>
                        </m:r>
                      </m:e>
                    </m:d>
                    <m:r>
                      <a:rPr lang="en-US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number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of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favorable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outcomes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number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of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possible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outcomes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89" t="-1111" r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0816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ria\AppData\Local\Microsoft\Windows\Temporary Internet Files\Content.IE5\A1OSCWWO\MC90044131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3329" y="4406984"/>
            <a:ext cx="2194560" cy="2194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§9-1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502920"/>
          </a:xfrm>
        </p:spPr>
        <p:txBody>
          <a:bodyPr/>
          <a:lstStyle/>
          <a:p>
            <a:r>
              <a:rPr lang="en-US" dirty="0" smtClean="0"/>
              <a:t>Give the probability for each outcome.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90600" y="2590800"/>
            <a:ext cx="2286000" cy="2286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2"/>
            <a:endCxn id="4" idx="6"/>
          </p:cNvCxnSpPr>
          <p:nvPr/>
        </p:nvCxnSpPr>
        <p:spPr>
          <a:xfrm>
            <a:off x="990600" y="37338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0"/>
            <a:endCxn id="4" idx="4"/>
          </p:cNvCxnSpPr>
          <p:nvPr/>
        </p:nvCxnSpPr>
        <p:spPr>
          <a:xfrm>
            <a:off x="2133600" y="2590800"/>
            <a:ext cx="0" cy="228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1"/>
            <a:endCxn id="4" idx="5"/>
          </p:cNvCxnSpPr>
          <p:nvPr/>
        </p:nvCxnSpPr>
        <p:spPr>
          <a:xfrm>
            <a:off x="1325377" y="2925577"/>
            <a:ext cx="1616446" cy="1616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7"/>
            <a:endCxn id="4" idx="3"/>
          </p:cNvCxnSpPr>
          <p:nvPr/>
        </p:nvCxnSpPr>
        <p:spPr>
          <a:xfrm flipH="1">
            <a:off x="1325377" y="2925577"/>
            <a:ext cx="1616446" cy="1616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600200" y="28194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</a:t>
            </a:r>
            <a:endParaRPr lang="en-US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2514600" y="3149025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</a:t>
            </a:r>
            <a:endParaRPr lang="en-US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1219200" y="3149025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21" name="TextBox 20"/>
          <p:cNvSpPr txBox="1"/>
          <p:nvPr/>
        </p:nvSpPr>
        <p:spPr>
          <a:xfrm>
            <a:off x="2209800" y="27432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2143609" y="41148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1600200" y="4038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</a:t>
            </a:r>
            <a:endParaRPr lang="en-US" sz="3200" dirty="0"/>
          </a:p>
        </p:txBody>
      </p:sp>
      <p:sp>
        <p:nvSpPr>
          <p:cNvPr id="24" name="TextBox 23"/>
          <p:cNvSpPr txBox="1"/>
          <p:nvPr/>
        </p:nvSpPr>
        <p:spPr>
          <a:xfrm>
            <a:off x="2667000" y="3682425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3</a:t>
            </a:r>
            <a:endParaRPr lang="en-US" sz="3200" dirty="0"/>
          </a:p>
        </p:txBody>
      </p:sp>
      <p:sp>
        <p:nvSpPr>
          <p:cNvPr id="25" name="TextBox 24"/>
          <p:cNvSpPr txBox="1"/>
          <p:nvPr/>
        </p:nvSpPr>
        <p:spPr>
          <a:xfrm>
            <a:off x="1219200" y="3657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3</a:t>
            </a:r>
            <a:endParaRPr lang="en-US" sz="3200" dirty="0"/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1600200" y="3505200"/>
            <a:ext cx="533400" cy="228600"/>
          </a:xfrm>
          <a:prstGeom prst="straightConnector1">
            <a:avLst/>
          </a:prstGeom>
          <a:ln w="3175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377856"/>
              </p:ext>
            </p:extLst>
          </p:nvPr>
        </p:nvGraphicFramePr>
        <p:xfrm>
          <a:off x="3962400" y="2578387"/>
          <a:ext cx="4789659" cy="1828800"/>
        </p:xfrm>
        <a:graphic>
          <a:graphicData uri="http://schemas.openxmlformats.org/drawingml/2006/table">
            <a:tbl>
              <a:tblPr firstRow="1" firstCol="1" bandRow="1" bandCol="1">
                <a:tableStyleId>{00A15C55-8517-42AA-B614-E9B94910E393}</a:tableStyleId>
              </a:tblPr>
              <a:tblGrid>
                <a:gridCol w="1970260"/>
                <a:gridCol w="990600"/>
                <a:gridCol w="914400"/>
                <a:gridCol w="914399"/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Outcome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Probability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5943600" y="3505200"/>
                <a:ext cx="990600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3505200"/>
                <a:ext cx="990600" cy="90178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6934200" y="3505199"/>
                <a:ext cx="990600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3505199"/>
                <a:ext cx="990600" cy="90178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7848600" y="3499094"/>
                <a:ext cx="990600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8600" y="3499094"/>
                <a:ext cx="990600" cy="90178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1104900" y="5105400"/>
            <a:ext cx="1485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Check: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/>
              <p:cNvSpPr txBox="1"/>
              <p:nvPr/>
            </p:nvSpPr>
            <p:spPr>
              <a:xfrm>
                <a:off x="2438400" y="4916117"/>
                <a:ext cx="2286000" cy="10034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en-US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2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  <m:limUpp>
                      <m:limUpp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limUppPr>
                      <m:e>
                        <m:groupChr>
                          <m:groupChrPr>
                            <m:chr m:val="⏞"/>
                            <m:pos m:val="top"/>
                            <m:vertJc m:val="bot"/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groupChrPr>
                          <m:e>
                            <m:r>
                              <m:rPr>
                                <m:brk/>
                              </m:rPr>
                              <a:rPr lang="en-US" sz="3200" b="0" i="1" smtClean="0">
                                <a:latin typeface="Cambria Math"/>
                              </a:rPr>
                              <m:t>=</m:t>
                            </m:r>
                          </m:e>
                        </m:groupChr>
                      </m:e>
                      <m:lim>
                        <m:r>
                          <a:rPr lang="en-US" sz="3200" b="0" i="1" smtClean="0">
                            <a:latin typeface="Cambria Math"/>
                          </a:rPr>
                          <m:t>?</m:t>
                        </m:r>
                      </m:lim>
                    </m:limUpp>
                    <m:r>
                      <a:rPr lang="en-US" sz="3200" b="0" i="1" smtClean="0">
                        <a:latin typeface="Cambria Math"/>
                      </a:rPr>
                      <m:t>1</m:t>
                    </m:r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4916117"/>
                <a:ext cx="2286000" cy="1003416"/>
              </a:xfrm>
              <a:prstGeom prst="rect">
                <a:avLst/>
              </a:prstGeom>
              <a:blipFill rotWithShape="1">
                <a:blip r:embed="rId6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2438400" y="5702184"/>
                <a:ext cx="2286000" cy="10034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en-US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2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  <m:limUpp>
                      <m:limUpp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limUppPr>
                      <m:e>
                        <m:groupChr>
                          <m:groupChrPr>
                            <m:chr m:val="⏞"/>
                            <m:pos m:val="top"/>
                            <m:vertJc m:val="bot"/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groupChrPr>
                          <m:e>
                            <m:r>
                              <m:rPr>
                                <m:brk/>
                              </m:rPr>
                              <a:rPr lang="en-US" sz="3200" b="0" i="1" smtClean="0">
                                <a:latin typeface="Cambria Math"/>
                              </a:rPr>
                              <m:t>=</m:t>
                            </m:r>
                          </m:e>
                        </m:groupChr>
                      </m:e>
                      <m:lim>
                        <m:r>
                          <a:rPr lang="en-US" sz="3200" b="0" i="1" smtClean="0">
                            <a:latin typeface="Cambria Math"/>
                          </a:rPr>
                          <m:t>?</m:t>
                        </m:r>
                      </m:lim>
                    </m:limUpp>
                    <m:r>
                      <a:rPr lang="en-US" sz="3200" b="0" i="1" smtClean="0">
                        <a:latin typeface="Cambria Math"/>
                      </a:rPr>
                      <m:t>1</m:t>
                    </m:r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5702184"/>
                <a:ext cx="2286000" cy="1003416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4891889" y="5029200"/>
                <a:ext cx="2286000" cy="10747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  <m:limUpp>
                        <m:limUp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limUppPr>
                        <m:e>
                          <m:groupChr>
                            <m:groupChrPr>
                              <m:chr m:val="⏞"/>
                              <m:pos m:val="top"/>
                              <m:vertJc m:val="bot"/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m:rPr>
                                  <m:brk/>
                                </m:rPr>
                                <a:rPr lang="en-US" sz="3200" b="0" i="1" smtClean="0">
                                  <a:latin typeface="Cambria Math"/>
                                </a:rPr>
                                <m:t>=</m:t>
                              </m:r>
                            </m:e>
                          </m:groupChr>
                        </m:e>
                        <m:lim>
                          <m:r>
                            <a:rPr lang="en-US" sz="3200" b="0" i="1" smtClean="0">
                              <a:latin typeface="Cambria Math"/>
                            </a:rPr>
                            <m:t>?</m:t>
                          </m:r>
                        </m:lim>
                      </m:limUpp>
                      <m:r>
                        <a:rPr lang="en-US" sz="3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1889" y="5029200"/>
                <a:ext cx="2286000" cy="107471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4484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§9-1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96012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quiz contains 5 true or false questions.  Suppose you guess randomly on every question.  The table below gives the probability of each score.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324358"/>
              </p:ext>
            </p:extLst>
          </p:nvPr>
        </p:nvGraphicFramePr>
        <p:xfrm>
          <a:off x="228600" y="3124200"/>
          <a:ext cx="2514601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6002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Probability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0.031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0.156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0.313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0.313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0.156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0.031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76600" y="31242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a. What is the probability of guessing 3 or more correct?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71800" y="37338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P(3 or more) =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953000" y="3733800"/>
            <a:ext cx="3024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P(3) + P(4) + P(5)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671210" y="4149298"/>
            <a:ext cx="4320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 0.313 + 0.156 + 0.031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4643735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 0.500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962368" y="5181600"/>
            <a:ext cx="6105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b. What is the probability of guessing 2 or fewer  correct?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933700" y="5550932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P(2 or fewer) =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953000" y="5550932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P(2) + P(1) + P(0)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391400" y="5568626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OR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4712894" y="5867400"/>
            <a:ext cx="2907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 1 – P(3 or more)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4724400" y="6243935"/>
            <a:ext cx="1290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 1 – 0.5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5907858" y="6243935"/>
            <a:ext cx="1290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 0.5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4903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§9-1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96012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quiz contains 5 true or false questions.  Suppose you guess randomly on every question.  The table below gives the probability of each score.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610095"/>
              </p:ext>
            </p:extLst>
          </p:nvPr>
        </p:nvGraphicFramePr>
        <p:xfrm>
          <a:off x="228600" y="3124200"/>
          <a:ext cx="2514601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6002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Probability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0.031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0.156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0.313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0.313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0.156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0.031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76600" y="31242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c. What is the probability of passing the quiz by guessing?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71800" y="37338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P(4 or 5) =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518810" y="3733800"/>
            <a:ext cx="3024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P(4) + P(5)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069405" y="3736611"/>
            <a:ext cx="2160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 0.156 + 0.031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8077200" y="37338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 0.187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804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 p. </a:t>
            </a:r>
            <a:r>
              <a:rPr lang="en-US" sz="4400" dirty="0"/>
              <a:t>450 #9-18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4385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355</TotalTime>
  <Words>447</Words>
  <Application>Microsoft Office PowerPoint</Application>
  <PresentationFormat>On-screen Show (4:3)</PresentationFormat>
  <Paragraphs>105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Tuesday, Oct. 16, 2012</vt:lpstr>
      <vt:lpstr>§9-1 Probability (part 2)</vt:lpstr>
      <vt:lpstr>§9-1 Probability</vt:lpstr>
      <vt:lpstr>§9-1 Probability</vt:lpstr>
      <vt:lpstr>§9-1 Probability</vt:lpstr>
      <vt:lpstr>§9-1 Probability</vt:lpstr>
      <vt:lpstr>§9-1 Probability</vt:lpstr>
      <vt:lpstr>§9-1 Probability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Tuesday, Oct. 16, 2012</dc:title>
  <dc:creator>Dria</dc:creator>
  <cp:lastModifiedBy>Dria</cp:lastModifiedBy>
  <cp:revision>5</cp:revision>
  <dcterms:created xsi:type="dcterms:W3CDTF">2012-10-16T13:56:10Z</dcterms:created>
  <dcterms:modified xsi:type="dcterms:W3CDTF">2012-10-16T19:51:56Z</dcterms:modified>
</cp:coreProperties>
</file>